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7" r:id="rId2"/>
    <p:sldId id="276" r:id="rId3"/>
    <p:sldId id="278" r:id="rId4"/>
    <p:sldId id="280" r:id="rId5"/>
    <p:sldId id="279" r:id="rId6"/>
    <p:sldId id="275" r:id="rId7"/>
    <p:sldId id="257" r:id="rId8"/>
    <p:sldId id="263" r:id="rId9"/>
    <p:sldId id="260" r:id="rId10"/>
    <p:sldId id="264" r:id="rId11"/>
    <p:sldId id="269" r:id="rId12"/>
    <p:sldId id="270" r:id="rId13"/>
    <p:sldId id="272" r:id="rId14"/>
    <p:sldId id="261" r:id="rId15"/>
    <p:sldId id="265" r:id="rId16"/>
    <p:sldId id="266" r:id="rId17"/>
    <p:sldId id="267" r:id="rId18"/>
    <p:sldId id="259" r:id="rId19"/>
    <p:sldId id="262" r:id="rId20"/>
    <p:sldId id="268" r:id="rId21"/>
    <p:sldId id="281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D0048C-1741-4696-8BA2-589303A23F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Kĩ thuật trí tuệ nhân tạo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E112DB-042F-4E15-BDED-3E358A11E0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0CFE8-0E87-443A-A6F5-56EA61DF0467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73CBF-A43E-4840-8D2D-AD4E1B3B2E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7BCD2-52AB-484B-B508-6B20EFCA97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36563-EC72-4F96-9E2C-3F0242690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379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Kĩ thuật trí tuệ nhân tạo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EDCD4-2721-4780-A768-E1628D803C73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0591E-ED84-41F8-A58D-E512BE7A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7151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F218-0A57-4DF5-81A6-56EDBC3049B3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1488-2401-4274-AD0C-0373880A353C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7682-5002-4A69-AEF8-647C245C7EE9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B06C-178F-4BE7-A6A0-27AE4379BA13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6D37-E815-4077-A451-0B5600E8CECF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582F0-7893-4EDA-A371-3BB342D68224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5D52-1C49-492B-9995-5D8BA14C382E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A0C2-0949-41F9-BD90-8B2E492C220D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5A854-FC7C-425C-B543-1AD27906759B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0876-88D0-4E67-8760-98E99C30C7A0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3EC6-60FA-49E4-8E02-DE57697036B0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0127C-4BD7-4258-A372-AE29D00CCE35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958E-884A-4BF4-9671-4F8DE25DFE13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BB-3790-4566-AD56-1D040FF8EA3D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6B5D-9B78-4746-9F88-4D08F23373DD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70224-F49C-40EB-81A6-C09ECA68E117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D248-E8B4-4EE1-A7BA-D36A8AF52928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DD92A04-8299-4EAD-AD29-E93799FDEBF0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goliath.liacs.nl/" TargetMode="External"/><Relationship Id="rId3" Type="http://schemas.openxmlformats.org/officeDocument/2006/relationships/hyperlink" Target="https://github.com/avinav/Regression_Classification" TargetMode="External"/><Relationship Id="rId7" Type="http://schemas.openxmlformats.org/officeDocument/2006/relationships/hyperlink" Target="https://developer.nvidia.com/about-cuda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image-net.org/" TargetMode="External"/><Relationship Id="rId5" Type="http://schemas.openxmlformats.org/officeDocument/2006/relationships/hyperlink" Target="https://github.com/karpathy/svmjs" TargetMode="External"/><Relationship Id="rId4" Type="http://schemas.openxmlformats.org/officeDocument/2006/relationships/hyperlink" Target="https://cs.stanford.edu/~karpathy/svmjs/demo/demonn.html" TargetMode="External"/><Relationship Id="rId9" Type="http://schemas.openxmlformats.org/officeDocument/2006/relationships/hyperlink" Target="https://cs.stanford.edu/people/karpathy/convnetjs/index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~karpathy/svmjs/demo/demonn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DFBDC-DA2B-4A2C-9236-41A61ABB8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616" y="349113"/>
            <a:ext cx="8737600" cy="3333201"/>
          </a:xfrm>
        </p:spPr>
        <p:txBody>
          <a:bodyPr anchor="b">
            <a:normAutofit/>
          </a:bodyPr>
          <a:lstStyle/>
          <a:p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Perceptron</a:t>
            </a:r>
            <a:b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i="1" cap="none" dirty="0" err="1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Môn</a:t>
            </a:r>
            <a:r>
              <a:rPr lang="en-US" sz="2200" i="1" cap="none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i="1" cap="none" dirty="0" err="1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Kĩ</a:t>
            </a:r>
            <a:r>
              <a:rPr lang="en-US" sz="2200" i="1" cap="none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i="1" cap="none" dirty="0" err="1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thuật</a:t>
            </a:r>
            <a:r>
              <a:rPr lang="en-US" sz="2200" i="1" cap="none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i="1" cap="none" dirty="0" err="1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trí</a:t>
            </a:r>
            <a:r>
              <a:rPr lang="en-US" sz="2200" i="1" cap="none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i="1" cap="none" dirty="0" err="1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tuệ</a:t>
            </a:r>
            <a:r>
              <a:rPr lang="en-US" sz="2200" i="1" cap="none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i="1" cap="none" dirty="0" err="1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nhân</a:t>
            </a:r>
            <a:r>
              <a:rPr lang="en-US" sz="2200" i="1" cap="none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i="1" cap="none" dirty="0" err="1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tạo</a:t>
            </a:r>
            <a:br>
              <a:rPr lang="en-US" sz="2200" i="1" cap="none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200" i="1" dirty="0">
              <a:solidFill>
                <a:schemeClr val="tx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4BD909-2041-429C-B47D-7346D8D5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616" y="3860343"/>
            <a:ext cx="4779541" cy="1947333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viên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1512005-Huỳnh Cao </a:t>
            </a:r>
            <a:r>
              <a:rPr lang="en-US" dirty="0" err="1">
                <a:solidFill>
                  <a:schemeClr val="tx1"/>
                </a:solidFill>
              </a:rPr>
              <a:t>Biên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1512031-Huỳnh Cao </a:t>
            </a:r>
            <a:r>
              <a:rPr lang="en-US" dirty="0" err="1">
                <a:solidFill>
                  <a:schemeClr val="tx1"/>
                </a:solidFill>
              </a:rPr>
              <a:t>Biên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A0C77877-DACD-484D-A74A-A98505117E73}"/>
              </a:ext>
            </a:extLst>
          </p:cNvPr>
          <p:cNvSpPr txBox="1">
            <a:spLocks/>
          </p:cNvSpPr>
          <p:nvPr/>
        </p:nvSpPr>
        <p:spPr>
          <a:xfrm>
            <a:off x="6399205" y="3860343"/>
            <a:ext cx="4779541" cy="1947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Giáo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viên</a:t>
            </a:r>
            <a:r>
              <a:rPr lang="en-US" dirty="0">
                <a:solidFill>
                  <a:schemeClr val="tx1"/>
                </a:solidFill>
              </a:rPr>
              <a:t> h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ớng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dẫn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 err="1">
                <a:solidFill>
                  <a:schemeClr val="tx1"/>
                </a:solidFill>
              </a:rPr>
              <a:t>Cô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Nguyễn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Ngọc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Thảo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286C5-CB6B-407E-ACEB-F4607E91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F2C336-934C-450E-A35C-7AF5978F5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tuệ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148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/>
          <a:stretch/>
        </p:blipFill>
        <p:spPr>
          <a:xfrm>
            <a:off x="3183" y="10"/>
            <a:ext cx="1219198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Động</a:t>
            </a:r>
            <a:r>
              <a:rPr lang="en-US" sz="3600" dirty="0"/>
              <a:t> </a:t>
            </a:r>
            <a:r>
              <a:rPr lang="en-US" sz="3600" dirty="0" err="1"/>
              <a:t>lực</a:t>
            </a:r>
            <a:r>
              <a:rPr lang="en-US" sz="3600" dirty="0"/>
              <a:t> </a:t>
            </a:r>
            <a:r>
              <a:rPr lang="en-US" sz="3600" dirty="0" err="1"/>
              <a:t>nghiên</a:t>
            </a:r>
            <a:r>
              <a:rPr lang="en-US" sz="3600" dirty="0"/>
              <a:t> </a:t>
            </a:r>
            <a:r>
              <a:rPr lang="en-US" sz="3600" dirty="0" err="1"/>
              <a:t>cứu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3AC6-5EF0-492D-91B2-3D86D91D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212" y="685800"/>
            <a:ext cx="8534400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Động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lực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ứng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dụng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làm</a:t>
            </a:r>
            <a:r>
              <a:rPr lang="en-US" dirty="0">
                <a:solidFill>
                  <a:schemeClr val="tx1"/>
                </a:solidFill>
              </a:rPr>
              <a:t> n</a:t>
            </a:r>
            <a:r>
              <a:rPr lang="vi-VN" dirty="0">
                <a:solidFill>
                  <a:schemeClr val="tx1"/>
                </a:solidFill>
              </a:rPr>
              <a:t>ơ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l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>
                <a:solidFill>
                  <a:schemeClr val="tx1"/>
                </a:solidFill>
              </a:rPr>
              <a:t>u </a:t>
            </a:r>
            <a:r>
              <a:rPr lang="en-US" dirty="0" err="1">
                <a:solidFill>
                  <a:schemeClr val="tx1"/>
                </a:solidFill>
              </a:rPr>
              <a:t>trữ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thức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học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máy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Đ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>
                <a:solidFill>
                  <a:schemeClr val="tx1"/>
                </a:solidFill>
              </a:rPr>
              <a:t>a ra </a:t>
            </a:r>
            <a:r>
              <a:rPr lang="en-US" dirty="0" err="1">
                <a:solidFill>
                  <a:schemeClr val="tx1"/>
                </a:solidFill>
              </a:rPr>
              <a:t>quyết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định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theo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tắc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luật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cụ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Classification Model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nhạc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báo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tài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phim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ảnh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F7A75F-1A92-41C3-85F3-75EA868C3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F4F4A-E982-4942-AAAD-8DCDDE8C5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5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B315F0-2F2E-4749-9C08-6F2B59723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911703-8F76-418B-A5BE-312E5FF98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83E51D0-80D2-4A0E-BC33-FC2854416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DDC556-F181-4330-9D5E-06CD9B5F7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744895-D69C-4B43-BBB6-644C78E57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47E019-B61B-46EA-8987-B3A661CFB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95601E-850C-471E-B37C-61C13AB1C1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bg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7D1F5-0658-49DF-89CE-3810EA9D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258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EFA45-A232-44F8-8978-00BF2EE93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171" y="685798"/>
            <a:ext cx="2502578" cy="44958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</a:rPr>
              <a:t>Support Vector Machine (SVM)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</a:rPr>
              <a:t>Logistics Regression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5B94CE2-E17F-4F24-B8C2-70AC4BB5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378" y="2671564"/>
            <a:ext cx="3359489" cy="2878471"/>
          </a:xfrm>
          <a:prstGeom prst="rect">
            <a:avLst/>
          </a:prstGeom>
        </p:spPr>
      </p:pic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23B6ED76-BF40-4821-8D16-69DC9B63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855" y="2681861"/>
            <a:ext cx="3510415" cy="2860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FA079-26D0-456A-91E4-8005CAECA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07E0C-33CD-4349-BF61-8E7FB7A85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72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BA708-D092-4166-9EB2-821728BC3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9678988" cy="607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tx2"/>
                </a:solidFill>
              </a:rPr>
              <a:t>Support vector machine</a:t>
            </a:r>
          </a:p>
        </p:txBody>
      </p:sp>
      <p:pic>
        <p:nvPicPr>
          <p:cNvPr id="37" name="Content Placeholder 4">
            <a:extLst>
              <a:ext uri="{FF2B5EF4-FFF2-40B4-BE49-F238E27FC236}">
                <a16:creationId xmlns:a16="http://schemas.microsoft.com/office/drawing/2014/main" id="{7CDF31D5-C53B-4314-BEC9-FA566E58A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99" t="17598" r="4946" b="15861"/>
          <a:stretch/>
        </p:blipFill>
        <p:spPr>
          <a:xfrm>
            <a:off x="1292105" y="1396549"/>
            <a:ext cx="9071095" cy="50269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3325E-41B8-45AA-B5A0-DF0F26B00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9F219-19BD-424A-ADE6-8DA99EC5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410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BA708-D092-4166-9EB2-821728BC3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843" y="555907"/>
            <a:ext cx="9678988" cy="607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tx2"/>
                </a:solidFill>
              </a:rPr>
              <a:t>Support vector machine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476060-9B37-4366-89E9-0AAFF7868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4" t="15610" r="4959" b="15772"/>
          <a:stretch/>
        </p:blipFill>
        <p:spPr>
          <a:xfrm>
            <a:off x="1047335" y="1410627"/>
            <a:ext cx="9612082" cy="50085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469580-3BE7-40A3-8289-42A1F665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3E3EE9-DD21-4225-87E2-BEFD26D9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8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10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 t="11291" b="9484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21" y="2599267"/>
            <a:ext cx="10603443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DE59C-B1C7-4118-A7DE-C0413E01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AF7C0-DA33-410E-BBD4-02F2EF6CD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89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93F2-4B13-4349-8B43-A199765D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1. Musical Genre Classification of Audio Signals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903B3-6C5D-4547-B388-0E34BE967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117" y="3429000"/>
            <a:ext cx="6697895" cy="30140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âm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tự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bằng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ơng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pháp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lớp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giúp</a:t>
            </a:r>
            <a:r>
              <a:rPr lang="en-US" dirty="0">
                <a:solidFill>
                  <a:schemeClr val="tx1"/>
                </a:solidFill>
              </a:rPr>
              <a:t> con ng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ời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đáng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trong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việc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nhạc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Đây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bổ</a:t>
            </a:r>
            <a:r>
              <a:rPr lang="en-US" dirty="0">
                <a:solidFill>
                  <a:schemeClr val="tx1"/>
                </a:solidFill>
              </a:rPr>
              <a:t> sung </a:t>
            </a:r>
            <a:r>
              <a:rPr lang="en-US" dirty="0" err="1">
                <a:solidFill>
                  <a:schemeClr val="tx1"/>
                </a:solidFill>
              </a:rPr>
              <a:t>khá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mạnh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mẽ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hệ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thống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xuất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thông</a:t>
            </a:r>
            <a:r>
              <a:rPr lang="en-US" dirty="0">
                <a:solidFill>
                  <a:schemeClr val="tx1"/>
                </a:solidFill>
              </a:rPr>
              <a:t> tin </a:t>
            </a:r>
            <a:r>
              <a:rPr lang="en-US" dirty="0" err="1">
                <a:solidFill>
                  <a:schemeClr val="tx1"/>
                </a:solidFill>
              </a:rPr>
              <a:t>âm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nhạc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Ngoài</a:t>
            </a:r>
            <a:r>
              <a:rPr lang="en-US" dirty="0">
                <a:solidFill>
                  <a:schemeClr val="tx1"/>
                </a:solidFill>
              </a:rPr>
              <a:t> ra </a:t>
            </a:r>
            <a:r>
              <a:rPr lang="en-US" dirty="0" err="1">
                <a:solidFill>
                  <a:schemeClr val="tx1"/>
                </a:solidFill>
              </a:rPr>
              <a:t>tính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việc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này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giúp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chiêu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hàng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xuất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hiện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phù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hợp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với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nội</a:t>
            </a:r>
            <a:r>
              <a:rPr lang="en-US" dirty="0">
                <a:solidFill>
                  <a:schemeClr val="tx1"/>
                </a:solidFill>
              </a:rPr>
              <a:t> dung </a:t>
            </a:r>
            <a:r>
              <a:rPr lang="en-US" dirty="0" err="1">
                <a:solidFill>
                  <a:schemeClr val="tx1"/>
                </a:solidFill>
              </a:rPr>
              <a:t>nhịp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điều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từng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bài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hát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147B3-F4EB-4D23-A390-2F85CCE26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George </a:t>
            </a:r>
            <a:r>
              <a:rPr lang="en-US" dirty="0" err="1">
                <a:solidFill>
                  <a:schemeClr val="tx1"/>
                </a:solidFill>
              </a:rPr>
              <a:t>Tzanetakis</a:t>
            </a:r>
            <a:r>
              <a:rPr lang="en-US" dirty="0">
                <a:solidFill>
                  <a:schemeClr val="tx1"/>
                </a:solidFill>
              </a:rPr>
              <a:t>, Student Member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AEF53-6262-46C2-9005-FC1915AB0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9" t="20461" r="51667" b="50804"/>
          <a:stretch/>
        </p:blipFill>
        <p:spPr>
          <a:xfrm>
            <a:off x="989011" y="237132"/>
            <a:ext cx="5106989" cy="3191868"/>
          </a:xfrm>
          <a:prstGeom prst="rect">
            <a:avLst/>
          </a:prstGeom>
        </p:spPr>
      </p:pic>
      <p:pic>
        <p:nvPicPr>
          <p:cNvPr id="10" name="Picture 9" descr="A picture containing music, brass, man, person&#10;&#10;Description generated with very high confidence">
            <a:extLst>
              <a:ext uri="{FF2B5EF4-FFF2-40B4-BE49-F238E27FC236}">
                <a16:creationId xmlns:a16="http://schemas.microsoft.com/office/drawing/2014/main" id="{D590001E-AC05-4A42-9E2A-29714091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311" y="2935783"/>
            <a:ext cx="2890619" cy="33723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DAB3D-E9F2-414A-BE60-13E6461C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0A09B-4CF4-4B57-9A89-BBA86AFBD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11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93F2-4B13-4349-8B43-A199765D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2. Machine Learning in Automated Text Categorization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147B3-F4EB-4D23-A390-2F85CCE26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FABRIZIO SEBASTIANI Consiglio Nazionale delle Ricerche, Italy</a:t>
            </a:r>
            <a:endParaRPr lang="en-US" dirty="0"/>
          </a:p>
        </p:txBody>
      </p:sp>
      <p:pic>
        <p:nvPicPr>
          <p:cNvPr id="6" name="Picture 5" descr="A close up of a person&#10;&#10;Description generated with very high confidence">
            <a:extLst>
              <a:ext uri="{FF2B5EF4-FFF2-40B4-BE49-F238E27FC236}">
                <a16:creationId xmlns:a16="http://schemas.microsoft.com/office/drawing/2014/main" id="{F18EE994-2DCA-4196-85B9-0013E2657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889" y="3255432"/>
            <a:ext cx="2540000" cy="254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903B3-6C5D-4547-B388-0E34BE967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117" y="3743858"/>
            <a:ext cx="6697895" cy="30140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tài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số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tự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trong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học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máy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Giảm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nguồn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lực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văn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bản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bằng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tiềm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năng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robot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năng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hiểu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tài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rút</a:t>
            </a:r>
            <a:r>
              <a:rPr lang="en-US" dirty="0">
                <a:solidFill>
                  <a:schemeClr val="tx1"/>
                </a:solidFill>
              </a:rPr>
              <a:t> ra tri </a:t>
            </a:r>
            <a:r>
              <a:rPr lang="en-US" dirty="0" err="1">
                <a:solidFill>
                  <a:schemeClr val="tx1"/>
                </a:solidFill>
              </a:rPr>
              <a:t>thức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từ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học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máy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ADF9A2-E775-4D09-8EAB-1E9C1DC19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89" t="35772" r="43008" b="13171"/>
          <a:stretch/>
        </p:blipFill>
        <p:spPr>
          <a:xfrm>
            <a:off x="4460488" y="459057"/>
            <a:ext cx="2185639" cy="3501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87BA00-E95D-49B9-92E2-5A979B743F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37" t="23090" r="21301" b="37283"/>
          <a:stretch/>
        </p:blipFill>
        <p:spPr>
          <a:xfrm>
            <a:off x="387117" y="396548"/>
            <a:ext cx="3904494" cy="35639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41D10-93EC-403C-B6A0-C182C691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7AABC3-0410-4553-9A4C-7808466A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57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6ACA56-9AD4-4EE6-8F38-8C18968AC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655210-4EEB-44D9-B394-6FB4139BF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EF52D-9D80-45A9-BF54-44A5D1CD1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37" t="30000" r="19081" b="24368"/>
          <a:stretch/>
        </p:blipFill>
        <p:spPr>
          <a:xfrm>
            <a:off x="2548810" y="643467"/>
            <a:ext cx="7094380" cy="55710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3DF33-8F77-400D-AD15-41C77025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86920F-CFE6-4B70-9A79-049C616BE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0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C2850-175C-4E01-807E-650394147DE0}"/>
              </a:ext>
            </a:extLst>
          </p:cNvPr>
          <p:cNvSpPr txBox="1">
            <a:spLocks/>
          </p:cNvSpPr>
          <p:nvPr/>
        </p:nvSpPr>
        <p:spPr>
          <a:xfrm>
            <a:off x="726157" y="443839"/>
            <a:ext cx="10059988" cy="8564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Thư viện hỗ trợ phân lớp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DBBBD6-2A8D-42AD-B8A6-9BF03826E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7" y="1624927"/>
            <a:ext cx="4638095" cy="3457143"/>
          </a:xfrm>
          <a:prstGeom prst="rect">
            <a:avLst/>
          </a:prstGeom>
        </p:spPr>
      </p:pic>
      <p:pic>
        <p:nvPicPr>
          <p:cNvPr id="7" name="Picture 6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id="{853364F4-762E-4F67-89EE-2053B47B1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425" y="1624927"/>
            <a:ext cx="2152650" cy="2124075"/>
          </a:xfrm>
          <a:prstGeom prst="rect">
            <a:avLst/>
          </a:prstGeom>
        </p:spPr>
      </p:pic>
      <p:pic>
        <p:nvPicPr>
          <p:cNvPr id="9" name="Picture 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544DAAD-4146-4539-A39D-D5AC6C330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095" y="3942760"/>
            <a:ext cx="5705094" cy="21240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DA070-8E13-4F1B-A5A0-BE68F731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BB798-EBB8-4536-B389-F8ED08E9A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81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 t="1143" b="14587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3AC6-5EF0-492D-91B2-3D86D91D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429" y="3183648"/>
            <a:ext cx="3635540" cy="1684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en-US" i="1" dirty="0">
                <a:solidFill>
                  <a:schemeClr val="tx1"/>
                </a:solidFill>
              </a:rPr>
              <a:t>Musical Genre Classification of Audio Signals</a:t>
            </a:r>
            <a:r>
              <a:rPr lang="en-US" dirty="0">
                <a:solidFill>
                  <a:schemeClr val="tx1"/>
                </a:solidFill>
              </a:rPr>
              <a:t> - George </a:t>
            </a:r>
            <a:r>
              <a:rPr lang="en-US" dirty="0" err="1">
                <a:solidFill>
                  <a:schemeClr val="tx1"/>
                </a:solidFill>
              </a:rPr>
              <a:t>Tzanetakis</a:t>
            </a:r>
            <a:r>
              <a:rPr lang="en-US" dirty="0">
                <a:solidFill>
                  <a:schemeClr val="tx1"/>
                </a:solidFill>
              </a:rPr>
              <a:t>, Student Member, IEEE, and Perry Cook, Member, IEEE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A70FC-71E7-4F93-8035-89A58E9C57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3" t="10000" r="10649" b="5690"/>
          <a:stretch/>
        </p:blipFill>
        <p:spPr>
          <a:xfrm>
            <a:off x="747276" y="265912"/>
            <a:ext cx="3255235" cy="2599267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BC3E52B-21A0-435F-9052-BB1299D1A185}"/>
              </a:ext>
            </a:extLst>
          </p:cNvPr>
          <p:cNvSpPr txBox="1">
            <a:spLocks/>
          </p:cNvSpPr>
          <p:nvPr/>
        </p:nvSpPr>
        <p:spPr>
          <a:xfrm>
            <a:off x="4443176" y="3129354"/>
            <a:ext cx="3635540" cy="1684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anose="05040102010807070707" pitchFamily="18" charset="2"/>
              <a:buChar char=""/>
            </a:pPr>
            <a:r>
              <a:rPr lang="en-US" i="1" dirty="0">
                <a:solidFill>
                  <a:schemeClr val="tx1"/>
                </a:solidFill>
              </a:rPr>
              <a:t>Applied Multivariate Statistical Analysis  - </a:t>
            </a:r>
            <a:r>
              <a:rPr lang="en-US" dirty="0">
                <a:solidFill>
                  <a:schemeClr val="tx1"/>
                </a:solidFill>
              </a:rPr>
              <a:t>Richard A. Johnson (University of Wisconsin Madison), Dean W. Wichern (Texas A&amp;M University)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5C9B2FE-03F8-4429-8AB3-E94BE273BC56}"/>
              </a:ext>
            </a:extLst>
          </p:cNvPr>
          <p:cNvSpPr txBox="1">
            <a:spLocks/>
          </p:cNvSpPr>
          <p:nvPr/>
        </p:nvSpPr>
        <p:spPr>
          <a:xfrm>
            <a:off x="8180052" y="3230032"/>
            <a:ext cx="3635540" cy="1684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anose="05040102010807070707" pitchFamily="18" charset="2"/>
              <a:buChar char=""/>
            </a:pPr>
            <a:r>
              <a:rPr lang="en-US" i="1" dirty="0">
                <a:solidFill>
                  <a:schemeClr val="tx1"/>
                </a:solidFill>
              </a:rPr>
              <a:t>Applied-multivariate-statistical-analysis </a:t>
            </a:r>
            <a:r>
              <a:rPr lang="en-US" dirty="0">
                <a:solidFill>
                  <a:schemeClr val="tx1"/>
                </a:solidFill>
              </a:rPr>
              <a:t>- Richard A. Johnson (University of Wisconsin Madison), Dean W. Wichern (Texas A&amp;M University), Sixth </a:t>
            </a:r>
            <a:r>
              <a:rPr lang="en-US" dirty="0" err="1">
                <a:solidFill>
                  <a:schemeClr val="tx1"/>
                </a:solidFill>
              </a:rPr>
              <a:t>Edittion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2D009-E657-49D1-8599-6DA74C8F4C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17" t="12592" r="27720" b="14483"/>
          <a:stretch/>
        </p:blipFill>
        <p:spPr>
          <a:xfrm>
            <a:off x="4834427" y="265912"/>
            <a:ext cx="2460082" cy="3060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607012-48C3-42DE-921D-8887592243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61" t="19540" r="37928" b="22528"/>
          <a:stretch/>
        </p:blipFill>
        <p:spPr>
          <a:xfrm>
            <a:off x="8542583" y="265911"/>
            <a:ext cx="2369633" cy="29755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FA6B6-804E-46AA-9BC6-6CDA3FF1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8B76E7A-5B5E-4A99-B0DF-81ED4F2F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4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4B1DE2-CDC8-423F-81FC-7AB5715F0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07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D83A0-A4F9-47F2-BCA1-3E21FE32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AA674-C236-4BB6-A9EB-5487CE9B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2A22A-6CD5-4483-961B-B839184C026B}"/>
              </a:ext>
            </a:extLst>
          </p:cNvPr>
          <p:cNvSpPr txBox="1"/>
          <p:nvPr/>
        </p:nvSpPr>
        <p:spPr>
          <a:xfrm>
            <a:off x="3731741" y="226540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BahamasBH" panose="020BE200000000000000" pitchFamily="34" charset="0"/>
                <a:cs typeface="Times New Roman" panose="02020603050405020304" pitchFamily="18" charset="0"/>
              </a:rPr>
              <a:t>x1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4335C-54B2-4D8B-8725-B63FFE4BA09E}"/>
              </a:ext>
            </a:extLst>
          </p:cNvPr>
          <p:cNvSpPr txBox="1"/>
          <p:nvPr/>
        </p:nvSpPr>
        <p:spPr>
          <a:xfrm>
            <a:off x="3731741" y="342899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BahamasBH" panose="020BE200000000000000" pitchFamily="34" charset="0"/>
                <a:cs typeface="Times New Roman" panose="02020603050405020304" pitchFamily="18" charset="0"/>
              </a:rPr>
              <a:t>x2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ACB46-23E5-44CA-B3C6-D0B2A93B7EC0}"/>
              </a:ext>
            </a:extLst>
          </p:cNvPr>
          <p:cNvSpPr txBox="1"/>
          <p:nvPr/>
        </p:nvSpPr>
        <p:spPr>
          <a:xfrm>
            <a:off x="3731741" y="467428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BahamasBH" panose="020BE200000000000000" pitchFamily="34" charset="0"/>
                <a:cs typeface="Times New Roman" panose="02020603050405020304" pitchFamily="18" charset="0"/>
              </a:rPr>
              <a:t>x3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BED2F0-18D8-419B-B0EB-C12D1C864D7D}"/>
              </a:ext>
            </a:extLst>
          </p:cNvPr>
          <p:cNvSpPr txBox="1"/>
          <p:nvPr/>
        </p:nvSpPr>
        <p:spPr>
          <a:xfrm>
            <a:off x="4909752" y="166404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BahamasBH" panose="020BE200000000000000" pitchFamily="34" charset="0"/>
                <a:cs typeface="Times New Roman" panose="02020603050405020304" pitchFamily="18" charset="0"/>
              </a:rPr>
              <a:t>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0245DC-1231-47E6-BC70-B8A8008541DA}"/>
              </a:ext>
            </a:extLst>
          </p:cNvPr>
          <p:cNvSpPr txBox="1"/>
          <p:nvPr/>
        </p:nvSpPr>
        <p:spPr>
          <a:xfrm>
            <a:off x="6070823" y="166404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PresentH" panose="020B7200000000000000" pitchFamily="34" charset="0"/>
                <a:cs typeface="Times New Roman" panose="02020603050405020304" pitchFamily="18" charset="0"/>
              </a:rPr>
              <a:t>F(x)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3FD01-0110-4974-A0E2-347184BE89A7}"/>
              </a:ext>
            </a:extLst>
          </p:cNvPr>
          <p:cNvSpPr txBox="1"/>
          <p:nvPr/>
        </p:nvSpPr>
        <p:spPr>
          <a:xfrm>
            <a:off x="6070823" y="285200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PresentH" panose="020B7200000000000000" pitchFamily="34" charset="0"/>
                <a:cs typeface="Times New Roman" panose="02020603050405020304" pitchFamily="18" charset="0"/>
              </a:rPr>
              <a:t>F(x)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F2040-0C17-48E4-9697-209928FDF384}"/>
              </a:ext>
            </a:extLst>
          </p:cNvPr>
          <p:cNvSpPr txBox="1"/>
          <p:nvPr/>
        </p:nvSpPr>
        <p:spPr>
          <a:xfrm>
            <a:off x="6070820" y="407189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PresentH" panose="020B7200000000000000" pitchFamily="34" charset="0"/>
                <a:cs typeface="Times New Roman" panose="02020603050405020304" pitchFamily="18" charset="0"/>
              </a:rPr>
              <a:t>F(x)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F778FB-1EEF-43BD-8A1B-A6EA5DD331A8}"/>
              </a:ext>
            </a:extLst>
          </p:cNvPr>
          <p:cNvSpPr txBox="1"/>
          <p:nvPr/>
        </p:nvSpPr>
        <p:spPr>
          <a:xfrm>
            <a:off x="6070821" y="525882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PresentH" panose="020B7200000000000000" pitchFamily="34" charset="0"/>
                <a:cs typeface="Times New Roman" panose="02020603050405020304" pitchFamily="18" charset="0"/>
              </a:rPr>
              <a:t>F(x)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0804E5-E6AB-4C84-8005-6F52350D0315}"/>
              </a:ext>
            </a:extLst>
          </p:cNvPr>
          <p:cNvSpPr txBox="1"/>
          <p:nvPr/>
        </p:nvSpPr>
        <p:spPr>
          <a:xfrm>
            <a:off x="8468498" y="28602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BahamasBH" panose="020BE200000000000000" pitchFamily="34" charset="0"/>
                <a:cs typeface="Times New Roman" panose="02020603050405020304" pitchFamily="18" charset="0"/>
              </a:rPr>
              <a:t>dog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63E1D6-FFF1-4200-8546-971E7FEB176F}"/>
              </a:ext>
            </a:extLst>
          </p:cNvPr>
          <p:cNvSpPr txBox="1"/>
          <p:nvPr/>
        </p:nvSpPr>
        <p:spPr>
          <a:xfrm>
            <a:off x="8517925" y="407189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BahamasBH" panose="020BE200000000000000" pitchFamily="34" charset="0"/>
                <a:cs typeface="Times New Roman" panose="02020603050405020304" pitchFamily="18" charset="0"/>
              </a:rPr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2497585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 t="1143" b="14587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3AC6-5EF0-492D-91B2-3D86D91D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429" y="3183648"/>
            <a:ext cx="3635540" cy="1684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en-US" i="1" dirty="0">
                <a:solidFill>
                  <a:schemeClr val="tx1"/>
                </a:solidFill>
              </a:rPr>
              <a:t>Machine Learning in Automated Text Categorization</a:t>
            </a:r>
            <a:r>
              <a:rPr lang="en-US" dirty="0">
                <a:solidFill>
                  <a:schemeClr val="tx1"/>
                </a:solidFill>
              </a:rPr>
              <a:t> - </a:t>
            </a:r>
            <a:r>
              <a:rPr lang="it-IT" dirty="0">
                <a:solidFill>
                  <a:schemeClr val="tx1"/>
                </a:solidFill>
              </a:rPr>
              <a:t>FABRIZIO SEBASTIANI Consiglio Nazionale delle Ricerche, Italy</a:t>
            </a:r>
          </a:p>
          <a:p>
            <a:pPr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F0BDA9-2B63-4F9C-A1BC-721CA5924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37" t="23090" r="21301" b="37283"/>
          <a:stretch/>
        </p:blipFill>
        <p:spPr>
          <a:xfrm>
            <a:off x="853354" y="260010"/>
            <a:ext cx="3130894" cy="2857856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2D9A74-9F92-4EE1-ACCA-432A5472B2ED}"/>
              </a:ext>
            </a:extLst>
          </p:cNvPr>
          <p:cNvSpPr txBox="1">
            <a:spLocks/>
          </p:cNvSpPr>
          <p:nvPr/>
        </p:nvSpPr>
        <p:spPr>
          <a:xfrm>
            <a:off x="4835808" y="3183648"/>
            <a:ext cx="3635540" cy="976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anose="05040102010807070707" pitchFamily="18" charset="2"/>
              <a:buChar char=""/>
            </a:pPr>
            <a:r>
              <a:rPr lang="it-IT" i="1" dirty="0">
                <a:solidFill>
                  <a:schemeClr val="tx1"/>
                </a:solidFill>
              </a:rPr>
              <a:t>Part V Support Vector Machines- Andrew Ng, Italy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50310-50AB-434E-B461-92C246C0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5A8796-EC01-4A63-98F0-ECAA2091A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4C4BAC-0162-4D81-8D5B-E2884FCA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224" y="260010"/>
            <a:ext cx="3172851" cy="28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25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 t="1143" b="14587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2D9A74-9F92-4EE1-ACCA-432A5472B2ED}"/>
              </a:ext>
            </a:extLst>
          </p:cNvPr>
          <p:cNvSpPr txBox="1">
            <a:spLocks/>
          </p:cNvSpPr>
          <p:nvPr/>
        </p:nvSpPr>
        <p:spPr>
          <a:xfrm>
            <a:off x="685428" y="615368"/>
            <a:ext cx="10913447" cy="426143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solidFill>
                  <a:schemeClr val="tx1"/>
                </a:solidFill>
                <a:hlinkClick r:id="rId3"/>
              </a:rPr>
              <a:t>https://github.com/avinav/Regression_Classification</a:t>
            </a:r>
            <a:endParaRPr lang="en-US" i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solidFill>
                  <a:schemeClr val="tx1"/>
                </a:solidFill>
                <a:hlinkClick r:id="rId4"/>
              </a:rPr>
              <a:t>https://cs.stanford.edu/~karpathy/svmjs/demo/demonn.html</a:t>
            </a:r>
            <a:endParaRPr lang="en-US" i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hlinkClick r:id="rId5"/>
              </a:rPr>
              <a:t>https://github.com/karpathy/svmjs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hlinkClick r:id="rId6"/>
              </a:rPr>
              <a:t>http://image-net.org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hlinkClick r:id="rId7"/>
              </a:rPr>
              <a:t>https://developer.nvidia.com/about-cuda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hlinkClick r:id="rId8"/>
              </a:rPr>
              <a:t>http://goliath.liacs.nl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hlinkClick r:id="rId9"/>
              </a:rPr>
              <a:t>https://cs.stanford.edu/people/karpathy/convnetjs/index.html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50310-50AB-434E-B461-92C246C0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5A8796-EC01-4A63-98F0-ECAA2091A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08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E3D5BD-DA80-4954-9A7D-ACE8A3A7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044" y="1959575"/>
            <a:ext cx="2045043" cy="204504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0F24D-F200-4C98-BD6A-105FC84F0CA8}"/>
              </a:ext>
            </a:extLst>
          </p:cNvPr>
          <p:cNvSpPr txBox="1">
            <a:spLocks/>
          </p:cNvSpPr>
          <p:nvPr/>
        </p:nvSpPr>
        <p:spPr>
          <a:xfrm>
            <a:off x="5223261" y="3138098"/>
            <a:ext cx="4810426" cy="1201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err="1">
                <a:solidFill>
                  <a:schemeClr val="tx1"/>
                </a:solidFill>
              </a:rPr>
              <a:t>Nguồn</a:t>
            </a:r>
            <a:r>
              <a:rPr lang="en-US" i="1" dirty="0">
                <a:solidFill>
                  <a:schemeClr val="tx1"/>
                </a:solidFill>
              </a:rPr>
              <a:t> source </a:t>
            </a:r>
            <a:r>
              <a:rPr lang="en-US" i="1" dirty="0" err="1">
                <a:solidFill>
                  <a:schemeClr val="tx1"/>
                </a:solidFill>
              </a:rPr>
              <a:t>tham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khảo</a:t>
            </a:r>
            <a:r>
              <a:rPr lang="en-US" i="1" dirty="0">
                <a:solidFill>
                  <a:schemeClr val="tx1"/>
                </a:solidFill>
              </a:rPr>
              <a:t>: </a:t>
            </a:r>
          </a:p>
          <a:p>
            <a:r>
              <a:rPr lang="en-US" i="1" dirty="0">
                <a:solidFill>
                  <a:schemeClr val="tx1"/>
                </a:solidFill>
                <a:hlinkClick r:id="rId3"/>
              </a:rPr>
              <a:t>https://cs.stanford.edu/~karpathy/svmjs/demo/demonn.html</a:t>
            </a:r>
            <a:endParaRPr lang="en-US" i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https://github.com/karpathy/svmjs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9FA17C-D93E-42B8-A084-DEDE9900A73C}"/>
              </a:ext>
            </a:extLst>
          </p:cNvPr>
          <p:cNvSpPr txBox="1">
            <a:spLocks/>
          </p:cNvSpPr>
          <p:nvPr/>
        </p:nvSpPr>
        <p:spPr>
          <a:xfrm>
            <a:off x="5165595" y="1900879"/>
            <a:ext cx="5840156" cy="182262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Neural Networks SVM demo in </a:t>
            </a:r>
            <a:r>
              <a:rPr lang="en-US" b="1" dirty="0" err="1"/>
              <a:t>Javascript</a:t>
            </a:r>
            <a:endParaRPr lang="en-US" b="1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DF238B-65AE-47B7-AECC-13003A79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1C2F2-9F17-436F-B77C-606CF7A94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91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431CA-1780-485C-92E4-F41190BF0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6" b="155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660984-A357-40B5-AD2B-F0FE6622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07EEF-0040-46A7-BA6F-7887801F7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41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7EDD5-DFB9-47AB-AC7E-E1115B81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7D209-50D8-43CD-9069-B2F92531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Môn Kĩ thuật trí tuệ nhân tạo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EF537D-674E-484B-A6FA-41CA21FB3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0" y="0"/>
            <a:ext cx="12232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61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7EDD5-DFB9-47AB-AC7E-E1115B81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7D209-50D8-43CD-9069-B2F92531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Môn Kĩ thuật trí tuệ nhân tạo</a:t>
            </a:r>
          </a:p>
        </p:txBody>
      </p:sp>
      <p:pic>
        <p:nvPicPr>
          <p:cNvPr id="11" name="Picture 10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A0984670-7550-4602-B494-E7675380B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18882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8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picture containing black, sitting&#10;&#10;Description generated with high confidence">
            <a:extLst>
              <a:ext uri="{FF2B5EF4-FFF2-40B4-BE49-F238E27FC236}">
                <a16:creationId xmlns:a16="http://schemas.microsoft.com/office/drawing/2014/main" id="{D0824954-0328-485F-B79B-B8458D5FD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7EDD5-DFB9-47AB-AC7E-E1115B81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7D209-50D8-43CD-9069-B2F92531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Môn Kĩ thuật trí tuệ nhân tạo</a:t>
            </a:r>
          </a:p>
        </p:txBody>
      </p:sp>
    </p:spTree>
    <p:extLst>
      <p:ext uri="{BB962C8B-B14F-4D97-AF65-F5344CB8AC3E}">
        <p14:creationId xmlns:p14="http://schemas.microsoft.com/office/powerpoint/2010/main" val="4015979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DFBDC-DA2B-4A2C-9236-41A61ABB8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616" y="349113"/>
            <a:ext cx="8737600" cy="2716107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72FE3-85B2-4B93-9520-43B96E91E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896" y="3414333"/>
            <a:ext cx="9446843" cy="278513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</a:rPr>
              <a:t>Khái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niệm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</a:rPr>
              <a:t>Động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lực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nghiên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cứu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</a:rPr>
              <a:t>Công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trình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nghiên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cứu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liên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quan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b="1" dirty="0">
                <a:solidFill>
                  <a:schemeClr val="tx1"/>
                </a:solidFill>
              </a:rPr>
              <a:t>Giới thiệu một số phương pháp tiếp cận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7EDD5-DFB9-47AB-AC7E-E1115B81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7D209-50D8-43CD-9069-B2F92531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86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10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 t="11291" b="9484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69" y="407386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3AC6-5EF0-492D-91B2-3D86D91D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71159" y="1676400"/>
            <a:ext cx="8534400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Classification </a:t>
            </a:r>
            <a:r>
              <a:rPr lang="en-US" dirty="0" err="1">
                <a:solidFill>
                  <a:schemeClr val="tx1"/>
                </a:solidFill>
              </a:rPr>
              <a:t>là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kỹ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thuật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tượng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riêng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biệt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hoặc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sát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bổ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tượng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mới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quan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sát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định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trước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đó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015DE1-5889-4E59-956A-6CE56887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8684D-4285-4041-B37C-D90CC036F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2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10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 t="11291" b="9484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69" y="407386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3AC6-5EF0-492D-91B2-3D86D91D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918" y="1768213"/>
            <a:ext cx="4656480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vi-VN" dirty="0">
                <a:solidFill>
                  <a:schemeClr val="tx1"/>
                </a:solidFill>
              </a:rPr>
              <a:t>Quy trình phân loại ít thám hiểm hơn</a:t>
            </a:r>
            <a:r>
              <a:rPr lang="en-US" dirty="0">
                <a:solidFill>
                  <a:schemeClr val="tx1"/>
                </a:solidFill>
              </a:rPr>
              <a:t>(hay </a:t>
            </a:r>
            <a:r>
              <a:rPr lang="en-US" dirty="0" err="1">
                <a:solidFill>
                  <a:schemeClr val="tx1"/>
                </a:solidFill>
              </a:rPr>
              <a:t>ít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tiêu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hao</a:t>
            </a:r>
            <a:r>
              <a:rPr lang="en-US" dirty="0">
                <a:solidFill>
                  <a:schemeClr val="tx1"/>
                </a:solidFill>
              </a:rPr>
              <a:t> performance h</a:t>
            </a:r>
            <a:r>
              <a:rPr lang="vi-VN" dirty="0">
                <a:solidFill>
                  <a:schemeClr val="tx1"/>
                </a:solidFill>
              </a:rPr>
              <a:t>ơ</a:t>
            </a:r>
            <a:r>
              <a:rPr lang="en-US" dirty="0">
                <a:solidFill>
                  <a:schemeClr val="tx1"/>
                </a:solidFill>
              </a:rPr>
              <a:t>n)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vì</a:t>
            </a:r>
            <a:r>
              <a:rPr lang="vi-VN" dirty="0">
                <a:solidFill>
                  <a:schemeClr val="tx1"/>
                </a:solidFill>
              </a:rPr>
              <a:t> chúng dẫn đến các quy tắc được xác định rõ ràng, có thể được sử dụng để gán các đối tượng mới.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 3" panose="05040102010807070707" pitchFamily="18" charset="2"/>
              <a:buChar char=""/>
            </a:pP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thành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nhiều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lớp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lập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nhau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dễ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xuất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dễ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tích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giảm</a:t>
            </a:r>
            <a:r>
              <a:rPr lang="en-US" dirty="0">
                <a:solidFill>
                  <a:schemeClr val="tx1"/>
                </a:solidFill>
              </a:rPr>
              <a:t> chi </a:t>
            </a:r>
            <a:r>
              <a:rPr lang="en-US" dirty="0" err="1">
                <a:solidFill>
                  <a:schemeClr val="tx1"/>
                </a:solidFill>
              </a:rPr>
              <a:t>phí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tính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toán</a:t>
            </a:r>
            <a:endParaRPr lang="en-US">
              <a:solidFill>
                <a:schemeClr val="tx1"/>
              </a:solidFill>
            </a:endParaRPr>
          </a:p>
          <a:p>
            <a:pPr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DD5E145-76E6-4974-A178-3EDFAFC1946B}"/>
              </a:ext>
            </a:extLst>
          </p:cNvPr>
          <p:cNvSpPr txBox="1">
            <a:spLocks/>
          </p:cNvSpPr>
          <p:nvPr/>
        </p:nvSpPr>
        <p:spPr>
          <a:xfrm>
            <a:off x="5648190" y="1768212"/>
            <a:ext cx="5173608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Nh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điểm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không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năng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diễn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dự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đoán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chỉ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bổ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đối</a:t>
            </a:r>
            <a:r>
              <a:rPr lang="en-US" dirty="0">
                <a:solidFill>
                  <a:schemeClr val="tx1"/>
                </a:solidFill>
              </a:rPr>
              <a:t> t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nào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đó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714F5-9D9B-4080-A011-7916B814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8ADA4-8E15-4E1F-BC9A-02A4733C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07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/>
          <a:stretch/>
        </p:blipFill>
        <p:spPr>
          <a:xfrm>
            <a:off x="3183" y="10"/>
            <a:ext cx="1219198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Động</a:t>
            </a:r>
            <a:r>
              <a:rPr lang="en-US" sz="3600" dirty="0"/>
              <a:t> </a:t>
            </a:r>
            <a:r>
              <a:rPr lang="en-US" sz="3600" dirty="0" err="1"/>
              <a:t>lực</a:t>
            </a:r>
            <a:r>
              <a:rPr lang="en-US" sz="3600" dirty="0"/>
              <a:t> </a:t>
            </a:r>
            <a:r>
              <a:rPr lang="en-US" sz="3600" dirty="0" err="1"/>
              <a:t>nghiên</a:t>
            </a:r>
            <a:r>
              <a:rPr lang="en-US" sz="3600" dirty="0"/>
              <a:t> </a:t>
            </a:r>
            <a:r>
              <a:rPr lang="en-US" sz="3600" dirty="0" err="1"/>
              <a:t>cứu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3AC6-5EF0-492D-91B2-3D86D91D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212" y="685800"/>
            <a:ext cx="8534400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Động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lực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nghiên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cứu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khoa </a:t>
            </a: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học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Classification </a:t>
            </a:r>
            <a:r>
              <a:rPr lang="en-US" dirty="0" err="1">
                <a:solidFill>
                  <a:schemeClr val="tx1"/>
                </a:solidFill>
              </a:rPr>
              <a:t>giúp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lớp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thành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từng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lớp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dẫn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xuất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cụ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lập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nhằm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từ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phát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sức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mạnh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xuất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trực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tiếp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hoặc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tìm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kiếm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miền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cụ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giam</a:t>
            </a:r>
            <a:r>
              <a:rPr lang="en-US" dirty="0">
                <a:solidFill>
                  <a:schemeClr val="tx1"/>
                </a:solidFill>
              </a:rPr>
              <a:t> chi </a:t>
            </a:r>
            <a:r>
              <a:rPr lang="en-US" dirty="0" err="1">
                <a:solidFill>
                  <a:schemeClr val="tx1"/>
                </a:solidFill>
              </a:rPr>
              <a:t>phí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toán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vẫn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đặt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Tạo</a:t>
            </a:r>
            <a:r>
              <a:rPr lang="en-US" dirty="0">
                <a:solidFill>
                  <a:schemeClr val="tx1"/>
                </a:solidFill>
              </a:rPr>
              <a:t> ra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đối</a:t>
            </a:r>
            <a:r>
              <a:rPr lang="en-US" dirty="0">
                <a:solidFill>
                  <a:schemeClr val="tx1"/>
                </a:solidFill>
              </a:rPr>
              <a:t> t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ợng</a:t>
            </a:r>
            <a:r>
              <a:rPr lang="en-US" dirty="0">
                <a:solidFill>
                  <a:schemeClr val="tx1"/>
                </a:solidFill>
              </a:rPr>
              <a:t> hay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quần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mới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đặc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giống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nhờ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lớp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Khả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năng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đối</a:t>
            </a:r>
            <a:r>
              <a:rPr lang="en-US" dirty="0">
                <a:solidFill>
                  <a:schemeClr val="tx1"/>
                </a:solidFill>
              </a:rPr>
              <a:t> t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mới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lớp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cụ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25EF-CA74-4CB4-A73B-FFC3A355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421F7-BD82-4E24-A3B7-E50F12356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421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994</TotalTime>
  <Words>962</Words>
  <Application>Microsoft Office PowerPoint</Application>
  <PresentationFormat>Widescreen</PresentationFormat>
  <Paragraphs>121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.VnBahamasBH</vt:lpstr>
      <vt:lpstr>.VnPresentH</vt:lpstr>
      <vt:lpstr>Arial</vt:lpstr>
      <vt:lpstr>Calibri</vt:lpstr>
      <vt:lpstr>Century Gothic</vt:lpstr>
      <vt:lpstr>Tahoma</vt:lpstr>
      <vt:lpstr>Times New Roman</vt:lpstr>
      <vt:lpstr>Wingdings</vt:lpstr>
      <vt:lpstr>Wingdings 3</vt:lpstr>
      <vt:lpstr>Slice</vt:lpstr>
      <vt:lpstr>Giới thiệu một ví dụ về nhân của Perceptron  Môn Kĩ thuật trí tuệ nhân tạo </vt:lpstr>
      <vt:lpstr>PowerPoint Presentation</vt:lpstr>
      <vt:lpstr>PowerPoint Presentation</vt:lpstr>
      <vt:lpstr>PowerPoint Presentation</vt:lpstr>
      <vt:lpstr>PowerPoint Presentation</vt:lpstr>
      <vt:lpstr>Classification</vt:lpstr>
      <vt:lpstr>Khái niệm</vt:lpstr>
      <vt:lpstr>Thế mạnh – thế yếu</vt:lpstr>
      <vt:lpstr>Động lực nghiên cứu</vt:lpstr>
      <vt:lpstr>Động lực nghiên cứu</vt:lpstr>
      <vt:lpstr>Giới thiệu một số phương pháp tiếp cận</vt:lpstr>
      <vt:lpstr>Support vector machine</vt:lpstr>
      <vt:lpstr>Support vector machine</vt:lpstr>
      <vt:lpstr>Công trình nghiên cứu liên quan</vt:lpstr>
      <vt:lpstr>1. Musical Genre Classification of Audio Signals</vt:lpstr>
      <vt:lpstr>2. Machine Learning in Automated Text Categorization</vt:lpstr>
      <vt:lpstr>PowerPoint Presentation</vt:lpstr>
      <vt:lpstr>PowerPoint Presentation</vt:lpstr>
      <vt:lpstr>Tài liệu tham khảo</vt:lpstr>
      <vt:lpstr>Tài liệu tham khảo</vt:lpstr>
      <vt:lpstr>Tài liệu tham khảo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</dc:title>
  <dc:creator>BIEN HUYNH CAO</dc:creator>
  <cp:lastModifiedBy>BIEN HUYNH CAO</cp:lastModifiedBy>
  <cp:revision>62</cp:revision>
  <dcterms:created xsi:type="dcterms:W3CDTF">2018-05-10T07:59:25Z</dcterms:created>
  <dcterms:modified xsi:type="dcterms:W3CDTF">2018-06-01T02:44:51Z</dcterms:modified>
</cp:coreProperties>
</file>